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335" r:id="rId2"/>
    <p:sldId id="257" r:id="rId3"/>
    <p:sldId id="293" r:id="rId4"/>
    <p:sldId id="321" r:id="rId5"/>
    <p:sldId id="317" r:id="rId6"/>
    <p:sldId id="318" r:id="rId7"/>
    <p:sldId id="319" r:id="rId8"/>
    <p:sldId id="322" r:id="rId9"/>
    <p:sldId id="320" r:id="rId10"/>
    <p:sldId id="324" r:id="rId11"/>
    <p:sldId id="323" r:id="rId12"/>
    <p:sldId id="325" r:id="rId13"/>
    <p:sldId id="308" r:id="rId14"/>
    <p:sldId id="332" r:id="rId15"/>
    <p:sldId id="326" r:id="rId16"/>
    <p:sldId id="333" r:id="rId17"/>
    <p:sldId id="306" r:id="rId18"/>
    <p:sldId id="296" r:id="rId19"/>
    <p:sldId id="297" r:id="rId20"/>
    <p:sldId id="298" r:id="rId21"/>
    <p:sldId id="313" r:id="rId22"/>
    <p:sldId id="327" r:id="rId23"/>
    <p:sldId id="328" r:id="rId24"/>
    <p:sldId id="330" r:id="rId25"/>
    <p:sldId id="329" r:id="rId26"/>
    <p:sldId id="314" r:id="rId27"/>
    <p:sldId id="315" r:id="rId28"/>
    <p:sldId id="336" r:id="rId29"/>
    <p:sldId id="294" r:id="rId30"/>
    <p:sldId id="334" r:id="rId3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935480"/>
            <a:ext cx="8229600" cy="4389120"/>
          </a:xfrm>
        </p:spPr>
        <p:txBody>
          <a:bodyPr/>
          <a:lstStyle/>
          <a:p>
            <a:pPr algn="r">
              <a:buNone/>
            </a:pPr>
            <a:r>
              <a:rPr lang="es-ES_tradnl" dirty="0" smtClean="0"/>
              <a:t>RENDICIÓN DE CUENTAS ENERO 2013 – MAYO 2014</a:t>
            </a:r>
          </a:p>
          <a:p>
            <a:pPr algn="r">
              <a:buNone/>
            </a:pPr>
            <a:endParaRPr lang="es-ES_tradnl" dirty="0"/>
          </a:p>
        </p:txBody>
      </p:sp>
      <p:pic>
        <p:nvPicPr>
          <p:cNvPr id="4" name="3 Imagen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529366"/>
            <a:ext cx="4143404" cy="375715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44" y="2182363"/>
            <a:ext cx="900115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SESION </a:t>
            </a:r>
            <a:b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CONMEMORATIVA</a:t>
            </a:r>
            <a:endParaRPr lang="es-ES_tradnl" sz="7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71604" y="1857363"/>
          <a:ext cx="5786478" cy="2786083"/>
        </p:xfrm>
        <a:graphic>
          <a:graphicData uri="http://schemas.openxmlformats.org/drawingml/2006/table">
            <a:tbl>
              <a:tblPr/>
              <a:tblGrid>
                <a:gridCol w="2515985"/>
                <a:gridCol w="2137855"/>
                <a:gridCol w="1132638"/>
              </a:tblGrid>
              <a:tr h="9348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CONMEMORATIVA DE AGOSTO 2013 - MARZO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92560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DE SESIÓN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DE SESIÓN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256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Sábado,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SESIÓN CONMEMORATIVA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785795"/>
          <a:ext cx="7929618" cy="5262278"/>
        </p:xfrm>
        <a:graphic>
          <a:graphicData uri="http://schemas.openxmlformats.org/drawingml/2006/table">
            <a:tbl>
              <a:tblPr/>
              <a:tblGrid>
                <a:gridCol w="3171848"/>
                <a:gridCol w="4757770"/>
              </a:tblGrid>
              <a:tr h="3175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REUNIONES DE COMISIÓNES Y GESTIÓN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Miércoles,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de julio 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Reunión de la Comisión de equidad y genero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Viernes, 9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comisión de igualdad y genero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Viernes, 9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comisión de Planificación y 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Lunes, 26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comisión de legislación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5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comisión de salud y ambiente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Martes, 10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comisión de planificación  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Miercoles, 11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 al Consejo Provincial del puente </a:t>
                      </a:r>
                      <a:r>
                        <a:rPr lang="es-ES_tradnl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Guaijil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53181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Lunes, 16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Asamblea Cantonal de Priorización del POA 2014 - Consejo Provincial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Miercoles, 18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Gestión al Consejo Provincial- Seguimiento a la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Puente </a:t>
                      </a:r>
                      <a:r>
                        <a:rPr lang="es-ES_tradnl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Guaijil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17  de octubre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comisión de legislación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Martes, 22 de octubre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EMPRESA EMMAI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Martes, 19 de noviembre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Impulsar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gestión de 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puente </a:t>
                      </a:r>
                      <a:r>
                        <a:rPr lang="es-ES_tradnl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Guaijil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8263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Miercoles, 27 de noviembre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con el Comisario Nacional, Jefa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Política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 tratar sobre la Seguridad Ciudadana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1514" y="1500174"/>
            <a:ext cx="8115328" cy="3214710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ORDENANZAS APROBADAS</a:t>
            </a:r>
            <a:br>
              <a:rPr lang="es-ES_tradnl" dirty="0" smtClean="0"/>
            </a:br>
            <a:r>
              <a:rPr lang="es-ES_tradnl" dirty="0" smtClean="0"/>
              <a:t> DE AGOSTO 2013 – </a:t>
            </a:r>
            <a:br>
              <a:rPr lang="es-ES_tradnl" dirty="0" smtClean="0"/>
            </a:br>
            <a:r>
              <a:rPr lang="es-ES_tradnl" dirty="0" smtClean="0"/>
              <a:t>MARZO 2014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857235"/>
          <a:ext cx="7786742" cy="5429285"/>
        </p:xfrm>
        <a:graphic>
          <a:graphicData uri="http://schemas.openxmlformats.org/drawingml/2006/table">
            <a:tbl>
              <a:tblPr/>
              <a:tblGrid>
                <a:gridCol w="1319788"/>
                <a:gridCol w="6466954"/>
              </a:tblGrid>
              <a:tr h="5616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Reglamento de administración de personal de servidores del gobierno Autónomo Descentralizado Municipal del cantón Olmedo - Manabí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5616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del Código de ética de los servidores y obreros del Gobierno Autónomo Descentralizado Municipal del cantón Olmedo - Manabí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74886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reglamenta la Administración, regulación, control y establecimiento de la tarifa del servicio de agua potable, alcantarillado sanitario y pluvial del cantón Olmedo - Manabí 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9360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regula la instalación de estructuras fijas de soporte de antenas, su infraestructura, funcionamiento, operación y cobro de tasas de las estaciones radioeléctricas fijas de servicio móvil avanzado.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5616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reglamenta la administración de bienes del Gobierno Autónomo Descentralizado  Municipal del cantón Olmedo Manabí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5616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reglamenta los procesos de contratación pública en el Gobierno  Autónomo Descentralizado  Municipal del cantón Olmedo Manabí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74886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Sustitutiva a la ordenanza  que regula la adjudicación, escrituración y venta de terrenos mostrencos, fajas y lotes, ubicados en la zona urbana, zona de expansión urbana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74886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sustitutiva para la administración de fondo fijo de caja chica, fondo rotativo institucional, proyectos y programas del Gobierno Autónomo Descentralizado Municipal del cantón Olmedo 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42910" y="1000104"/>
          <a:ext cx="7858180" cy="5286416"/>
        </p:xfrm>
        <a:graphic>
          <a:graphicData uri="http://schemas.openxmlformats.org/drawingml/2006/table">
            <a:tbl>
              <a:tblPr/>
              <a:tblGrid>
                <a:gridCol w="1331896"/>
                <a:gridCol w="6526284"/>
              </a:tblGrid>
              <a:tr h="6895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Ordenanza que regula la organización, funcionamiento, control y adjudicación de locales en los mercados y plazas municipales del cantón Olmedo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6895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reglamenta el uso, mantenimiento, movilización de vehículos y maquinarias del GAD Municipal de Olmedo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9193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Municipal que norma la integración y Participación de las oportunidades y beneficios de las personas con capacidades diferentes en el cantón Olmedo - Manabí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6895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establece los objetivos de la comisión permanente de igualdad y genero, crea la unidad técnica de igualdad y género, y; establece sus funciones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6895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para el cobro del impuesto al rodaje de vehículos motorizados dentro del cantón Olmedo - Manabí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459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establece los símbolos oficiales del cantón Olmedo - Manabí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459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Ordenanza que norma el sistema de participación ciudadana en el cantón Olmedo 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6895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Ordenanza que reforma la organización y funcionamiento del Concejo Municipal  del Gobierno Autónomo Descentralizado Municipal del cantón Olmedo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9" y="1071547"/>
          <a:ext cx="7715303" cy="5214973"/>
        </p:xfrm>
        <a:graphic>
          <a:graphicData uri="http://schemas.openxmlformats.org/drawingml/2006/table">
            <a:tbl>
              <a:tblPr/>
              <a:tblGrid>
                <a:gridCol w="1307679"/>
                <a:gridCol w="6407624"/>
              </a:tblGrid>
              <a:tr h="5794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Ordenanza sustitutiva para la organización, administración y funcionamiento del registro municipal de la propiedad mercantil del cantón Olmedo - Manabí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9657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sustitutiva general para la determinación, gestión, recaudación e información contribuciones especiales de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mejoras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beneficiarios de obras públicas ejecutadas en el cantón Olmedo de la provincia de Manabí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7725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de creación, organización e implementación del sistema cantonal de protección integral de los derechos de los grupos de atención  prioritaria del cantón Olmedo.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7725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sustitutiva municipal  que norma la integración y participación de las oportunidades  y beneficios de las personas con discapacidades en el cantón Olmedo-</a:t>
                      </a:r>
                      <a:r>
                        <a:rPr lang="es-ES_tradnl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ManabÍ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5794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norma las excepciones de tributos a favor de las personas adultas mayores en el cantón Olmedo - Manabí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38629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reglamenta la facultad determinadora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tributaria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 el cantón Olmedo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7725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que regula la formación de los catastros prediales urbanos y rurales, la determinación, administración  y recaudación del impuesto a los predios urbanos y rurales para el bienio 2014 - 2015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  <a:tr h="38629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Ordenanza de Conformación y delimitación de barrios del cantón Olmedo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D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Durante el periodo Agosto 2013 – Marzo 2014 se resolvió lo siguiente:</a:t>
            </a:r>
          </a:p>
          <a:p>
            <a:pPr algn="ctr"/>
            <a:r>
              <a:rPr lang="es-ES_tradnl" dirty="0" smtClean="0"/>
              <a:t>32 Sesiones ordinarias</a:t>
            </a:r>
          </a:p>
          <a:p>
            <a:pPr algn="ctr"/>
            <a:r>
              <a:rPr lang="es-ES_tradnl" dirty="0" smtClean="0"/>
              <a:t>11 sesiones extraordinarias</a:t>
            </a:r>
          </a:p>
          <a:p>
            <a:pPr algn="ctr"/>
            <a:r>
              <a:rPr lang="es-ES_tradnl" dirty="0" smtClean="0"/>
              <a:t>1 sesión conmemorativa</a:t>
            </a:r>
          </a:p>
          <a:p>
            <a:pPr algn="ctr"/>
            <a:r>
              <a:rPr lang="es-ES_tradnl" dirty="0" smtClean="0"/>
              <a:t>11 acuerdos</a:t>
            </a:r>
          </a:p>
          <a:p>
            <a:pPr algn="ctr"/>
            <a:r>
              <a:rPr lang="es-ES_tradnl" dirty="0" smtClean="0"/>
              <a:t>88 resoluciones</a:t>
            </a:r>
          </a:p>
          <a:p>
            <a:pPr algn="ctr"/>
            <a:r>
              <a:rPr lang="es-ES_tradnl" dirty="0" smtClean="0"/>
              <a:t>24 ordenanzas</a:t>
            </a:r>
          </a:p>
          <a:p>
            <a:pPr algn="ctr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Comisiones a las que pertenezco</a:t>
            </a:r>
            <a:endParaRPr lang="es-ES_tradnl" dirty="0"/>
          </a:p>
        </p:txBody>
      </p:sp>
      <p:sp>
        <p:nvSpPr>
          <p:cNvPr id="3" name="2 Rectángulo"/>
          <p:cNvSpPr/>
          <p:nvPr/>
        </p:nvSpPr>
        <p:spPr>
          <a:xfrm>
            <a:off x="928662" y="2163444"/>
            <a:ext cx="707236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/>
              <a:t>COMISIÓN DE MESA</a:t>
            </a:r>
            <a:r>
              <a:rPr lang="es-ES_tradnl" sz="2400" b="1" dirty="0" smtClean="0"/>
              <a:t>	</a:t>
            </a:r>
          </a:p>
          <a:p>
            <a:pPr algn="ctr"/>
            <a:endParaRPr lang="es-ES_tradnl" sz="2400" b="1" dirty="0" smtClean="0"/>
          </a:p>
          <a:p>
            <a:pPr algn="ctr"/>
            <a:r>
              <a:rPr lang="es-ES_tradnl" sz="2400" dirty="0" smtClean="0"/>
              <a:t>Sr. Jacinto Benjamín Zamora Rivera</a:t>
            </a:r>
          </a:p>
          <a:p>
            <a:pPr algn="ctr"/>
            <a:r>
              <a:rPr lang="es-ES_tradnl" sz="2400" b="1" dirty="0" smtClean="0"/>
              <a:t>PRESIDENTE DE LA COMISIÓN</a:t>
            </a:r>
          </a:p>
          <a:p>
            <a:pPr algn="ctr"/>
            <a:r>
              <a:rPr lang="es-ES_tradnl" sz="2400" b="1" dirty="0" smtClean="0"/>
              <a:t>	</a:t>
            </a:r>
          </a:p>
          <a:p>
            <a:pPr algn="ctr"/>
            <a:r>
              <a:rPr lang="es-ES_tradnl" sz="2400" dirty="0" smtClean="0"/>
              <a:t>Sra. Bernizi Elizabeth Olivo Briones	</a:t>
            </a:r>
          </a:p>
          <a:p>
            <a:pPr algn="ctr"/>
            <a:r>
              <a:rPr lang="es-ES_tradnl" sz="2400" b="1" dirty="0" smtClean="0"/>
              <a:t> MIEMBRO PRINCIPAL DE LA COMISIÓN</a:t>
            </a:r>
          </a:p>
          <a:p>
            <a:pPr algn="ctr"/>
            <a:r>
              <a:rPr lang="es-ES_tradnl" sz="2400" b="1" dirty="0" smtClean="0"/>
              <a:t>	</a:t>
            </a:r>
          </a:p>
          <a:p>
            <a:pPr algn="ctr"/>
            <a:r>
              <a:rPr lang="es-ES_tradnl" sz="2400" dirty="0" smtClean="0"/>
              <a:t>Sra. Digna Magdalena  Mendoza García	</a:t>
            </a:r>
          </a:p>
          <a:p>
            <a:pPr algn="ctr"/>
            <a:r>
              <a:rPr lang="es-ES_tradnl" sz="2400" b="1" dirty="0" smtClean="0"/>
              <a:t> MIEMBRO PRINCIPAL DE LA COMISIÓN</a:t>
            </a:r>
            <a:r>
              <a:rPr lang="es-ES_tradnl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COMISIÓN DE PLANIFICACIÓN Y PRESUPUESTO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89120"/>
          </a:xfrm>
        </p:spPr>
        <p:txBody>
          <a:bodyPr>
            <a:normAutofit/>
          </a:bodyPr>
          <a:lstStyle/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Sra. Digna Magdalena  Mendoza García	PRESIDENTA	</a:t>
            </a:r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Sr.  Víctor Hugo Mieles Mieles	</a:t>
            </a:r>
          </a:p>
          <a:p>
            <a:pPr algn="ctr"/>
            <a:r>
              <a:rPr lang="es-ES_tradnl" dirty="0" smtClean="0"/>
              <a:t>MIEMBRO PRINCIPAL DE LA COMISIÓN</a:t>
            </a:r>
          </a:p>
          <a:p>
            <a:pPr algn="ctr">
              <a:buNone/>
            </a:pPr>
            <a:r>
              <a:rPr lang="es-ES_tradnl" dirty="0" smtClean="0"/>
              <a:t>	</a:t>
            </a:r>
          </a:p>
          <a:p>
            <a:pPr algn="ctr"/>
            <a:r>
              <a:rPr lang="es-ES_tradnl" dirty="0" smtClean="0"/>
              <a:t>	Sra. Elizabeth Olivo Briones	MIEMBRO PRINCIPAL DE LA COMISIÓN	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428604"/>
            <a:ext cx="7186634" cy="785810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PERIODO AGOSTO 2013 – MARZO 2014</a:t>
            </a:r>
            <a:endParaRPr lang="es-EC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-214346" y="5567622"/>
            <a:ext cx="957269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Sra. DIGNA MAGDALENA MENDOZA GARCIA</a:t>
            </a:r>
          </a:p>
          <a:p>
            <a:pPr algn="ctr"/>
            <a:r>
              <a:rPr lang="es-ES" sz="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CONCEJALA  DEL CANTON  OLMEDO</a:t>
            </a:r>
            <a:endParaRPr lang="es-ES" sz="2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8 Marcador de contenido" descr="DSCN5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309673"/>
            <a:ext cx="2928958" cy="3905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COMISIÓN DE IGUALDAD Y GÉNERO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_tradnl" dirty="0" smtClean="0"/>
              <a:t>Sra. Bernizi Elizabeth Olivo Briones	</a:t>
            </a:r>
          </a:p>
          <a:p>
            <a:pPr algn="ctr">
              <a:buNone/>
            </a:pPr>
            <a:r>
              <a:rPr lang="es-ES_tradnl" dirty="0" smtClean="0"/>
              <a:t>PRESIDENTA DE LA COMISIÓN</a:t>
            </a:r>
          </a:p>
          <a:p>
            <a:pPr algn="ctr"/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	Sr.  Víctor Hugo Mieles </a:t>
            </a:r>
            <a:r>
              <a:rPr lang="es-ES_tradnl" dirty="0" err="1" smtClean="0"/>
              <a:t>Mieles</a:t>
            </a:r>
            <a:r>
              <a:rPr lang="es-ES_tradnl" dirty="0" smtClean="0"/>
              <a:t>	</a:t>
            </a:r>
          </a:p>
          <a:p>
            <a:pPr algn="ctr">
              <a:buNone/>
            </a:pPr>
            <a:r>
              <a:rPr lang="es-ES_tradnl" dirty="0" smtClean="0"/>
              <a:t>MIEMBRO PRINCIPAL DE LA CMISIÓN</a:t>
            </a:r>
          </a:p>
          <a:p>
            <a:pPr algn="ctr"/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	</a:t>
            </a:r>
          </a:p>
          <a:p>
            <a:pPr algn="ctr">
              <a:buNone/>
            </a:pPr>
            <a:r>
              <a:rPr lang="es-ES_tradnl" dirty="0" smtClean="0"/>
              <a:t>      Sra. Digna Magdalena  Mendoza García	</a:t>
            </a:r>
          </a:p>
          <a:p>
            <a:pPr algn="ctr">
              <a:buNone/>
            </a:pPr>
            <a:r>
              <a:rPr lang="es-ES_tradnl" dirty="0" smtClean="0"/>
              <a:t>    MIEMBRO PRINCIPAL DE LA COMISIÓN	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90" y="107155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DESFILE CÍVICO MILITAR</a:t>
            </a:r>
            <a:br>
              <a:rPr lang="es-ES_tradnl" dirty="0" smtClean="0"/>
            </a:br>
            <a:r>
              <a:rPr lang="es-ES_tradnl" dirty="0" smtClean="0"/>
              <a:t>31 DE AGOSTO DEL 2013</a:t>
            </a:r>
            <a:endParaRPr lang="es-ES_tradnl" dirty="0"/>
          </a:p>
        </p:txBody>
      </p:sp>
      <p:pic>
        <p:nvPicPr>
          <p:cNvPr id="6" name="5 Imagen" descr="CIMG16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63" y="2500306"/>
            <a:ext cx="5429967" cy="35719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IMG76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1490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FISCALIZACIÓN DE OBRAS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CORONACIÓN DE REINA 2013-2014</a:t>
            </a:r>
            <a:endParaRPr lang="es-ES_tradnl" dirty="0"/>
          </a:p>
        </p:txBody>
      </p:sp>
      <p:pic>
        <p:nvPicPr>
          <p:cNvPr id="4" name="3 Marcador de contenido" descr="ELIZABETH 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37" y="1968521"/>
            <a:ext cx="5852583" cy="438943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242" y="704088"/>
            <a:ext cx="8229600" cy="1143000"/>
          </a:xfrm>
        </p:spPr>
        <p:txBody>
          <a:bodyPr/>
          <a:lstStyle/>
          <a:p>
            <a:pPr algn="ctr"/>
            <a:r>
              <a:rPr lang="es-ES_tradnl" dirty="0" smtClean="0"/>
              <a:t>REUNIÓN DE TRABAJO</a:t>
            </a:r>
            <a:endParaRPr lang="es-ES_tradnl" dirty="0"/>
          </a:p>
        </p:txBody>
      </p:sp>
      <p:pic>
        <p:nvPicPr>
          <p:cNvPr id="4" name="3 Marcador de contenido" descr="P10309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480" y="1928802"/>
            <a:ext cx="5554164" cy="416562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SESIONES DE CONCEJO</a:t>
            </a:r>
            <a:endParaRPr lang="es-ES_tradnl" dirty="0"/>
          </a:p>
        </p:txBody>
      </p:sp>
      <p:pic>
        <p:nvPicPr>
          <p:cNvPr id="4" name="3 Marcador de contenido" descr="P10305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946661"/>
            <a:ext cx="5500726" cy="412554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ACTOS SOCIALES</a:t>
            </a:r>
            <a:endParaRPr lang="es-ES_tradnl" dirty="0"/>
          </a:p>
        </p:txBody>
      </p:sp>
      <p:pic>
        <p:nvPicPr>
          <p:cNvPr id="4" name="3 Marcador de contenido" descr="ELIZABET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18" y="2285992"/>
            <a:ext cx="5010150" cy="37528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DESFILE CIVICO MILITAR</a:t>
            </a:r>
            <a:endParaRPr lang="es-ES_tradnl" dirty="0"/>
          </a:p>
        </p:txBody>
      </p:sp>
      <p:pic>
        <p:nvPicPr>
          <p:cNvPr id="4" name="3 Marcador de contenido" descr="ELIZABETH 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10150"/>
            <a:ext cx="5500726" cy="413349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ÚLTIMA SESIÓN DE CONCEJO ADMINISTRACIÓN 2009-2014</a:t>
            </a:r>
            <a:endParaRPr lang="es-ES_tradnl" dirty="0"/>
          </a:p>
        </p:txBody>
      </p:sp>
      <p:pic>
        <p:nvPicPr>
          <p:cNvPr id="4" name="3 Marcador de contenido" descr="DSCN5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3462" y="6000768"/>
            <a:ext cx="7239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>
                <a:latin typeface="Baskerville Old Face" pitchFamily="18" charset="0"/>
              </a:rPr>
              <a:t>“EL BIEN QUE HEMOS HECHO NOS DA UNA SATISFACCIÓN INTERIOR, QUE ES LA MÁS DULCE DE TODAS LAS PASIONES” </a:t>
            </a:r>
            <a:br>
              <a:rPr lang="es-ES_tradnl" dirty="0" smtClean="0">
                <a:latin typeface="Baskerville Old Face" pitchFamily="18" charset="0"/>
              </a:rPr>
            </a:br>
            <a:r>
              <a:rPr lang="es-ES_tradnl" dirty="0" smtClean="0">
                <a:latin typeface="Baskerville Old Face" pitchFamily="18" charset="0"/>
              </a:rPr>
              <a:t>Descartes, </a:t>
            </a:r>
            <a:r>
              <a:rPr lang="es-ES_tradnl" dirty="0" err="1" smtClean="0">
                <a:latin typeface="Baskerville Old Face" pitchFamily="18" charset="0"/>
              </a:rPr>
              <a:t>Rene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8638" y="1071546"/>
            <a:ext cx="8115328" cy="5572164"/>
          </a:xfrm>
        </p:spPr>
        <p:txBody>
          <a:bodyPr>
            <a:normAutofit fontScale="92500"/>
          </a:bodyPr>
          <a:lstStyle/>
          <a:p>
            <a:pPr algn="ctr"/>
            <a:r>
              <a:rPr lang="es-ES_tradnl" b="1" dirty="0" smtClean="0"/>
              <a:t>NOMBRE:</a:t>
            </a:r>
            <a:r>
              <a:rPr lang="es-ES_tradnl" dirty="0" smtClean="0"/>
              <a:t> DIGNA MAGDALENA MENDOZA GARCÍA</a:t>
            </a:r>
          </a:p>
          <a:p>
            <a:pPr algn="ctr"/>
            <a:r>
              <a:rPr lang="es-ES_tradnl" b="1" dirty="0" smtClean="0"/>
              <a:t>CARGO: </a:t>
            </a:r>
            <a:r>
              <a:rPr lang="es-ES_tradnl" dirty="0" smtClean="0"/>
              <a:t> CONCEJALA DE OLMEDO</a:t>
            </a:r>
          </a:p>
          <a:p>
            <a:pPr algn="ctr"/>
            <a:r>
              <a:rPr lang="es-ES_tradnl" b="1" u="sng" dirty="0" smtClean="0"/>
              <a:t>INSTITUCIÓN:</a:t>
            </a:r>
            <a:r>
              <a:rPr lang="es-ES_tradnl" u="sng" dirty="0" smtClean="0"/>
              <a:t> </a:t>
            </a:r>
            <a:r>
              <a:rPr lang="es-ES_tradnl" dirty="0" smtClean="0"/>
              <a:t>GOBIERNO AUTÓNOMO DESCENTRALIZADO MUNICIPAL DEL CANTÓN OLMEDO</a:t>
            </a:r>
          </a:p>
          <a:p>
            <a:pPr algn="ctr"/>
            <a:r>
              <a:rPr lang="es-ES_tradnl" b="1" u="sng" dirty="0" smtClean="0"/>
              <a:t>COMPETENCIAS QUE LE ASIGNA LA LEY</a:t>
            </a:r>
            <a:r>
              <a:rPr lang="es-ES_tradnl" b="1" dirty="0" smtClean="0"/>
              <a:t>: </a:t>
            </a:r>
            <a:r>
              <a:rPr lang="es-ES_tradnl" dirty="0" smtClean="0"/>
              <a:t>LEGISLAR Y FISCALIZAR</a:t>
            </a:r>
          </a:p>
          <a:p>
            <a:pPr algn="ctr"/>
            <a:r>
              <a:rPr lang="es-ES_tradnl" b="1" u="sng" dirty="0" smtClean="0"/>
              <a:t>LUGAR:</a:t>
            </a:r>
            <a:r>
              <a:rPr lang="es-ES_tradnl" dirty="0" smtClean="0"/>
              <a:t> CANTÓN OLMEDO</a:t>
            </a:r>
            <a:endParaRPr lang="es-ES_tradnl" u="sng" dirty="0" smtClean="0"/>
          </a:p>
          <a:p>
            <a:pPr algn="ctr"/>
            <a:r>
              <a:rPr lang="es-ES_tradnl" b="1" u="sng" dirty="0" smtClean="0"/>
              <a:t>CORREO</a:t>
            </a:r>
            <a:r>
              <a:rPr lang="es-ES_tradnl" u="sng" dirty="0" smtClean="0"/>
              <a:t>:</a:t>
            </a:r>
            <a:r>
              <a:rPr lang="es-ES_tradnl" dirty="0" smtClean="0"/>
              <a:t> digmendoza37@gmail.com              </a:t>
            </a:r>
            <a:r>
              <a:rPr lang="es-ES_tradnl" b="1" u="sng" dirty="0" smtClean="0"/>
              <a:t>TELEFONO:</a:t>
            </a:r>
            <a:r>
              <a:rPr lang="es-ES_tradnl" dirty="0" smtClean="0"/>
              <a:t> 0980935879</a:t>
            </a:r>
            <a:endParaRPr lang="es-ES_tradnl" b="1" u="sng" dirty="0" smtClean="0"/>
          </a:p>
          <a:p>
            <a:pPr algn="ctr"/>
            <a:r>
              <a:rPr lang="es-ES_tradnl" b="1" u="sng" dirty="0" smtClean="0"/>
              <a:t>POBLACIÓN ESTIMADA</a:t>
            </a:r>
            <a:r>
              <a:rPr lang="es-ES_tradnl" dirty="0" smtClean="0"/>
              <a:t>: 9844 HABITANTES</a:t>
            </a:r>
          </a:p>
          <a:p>
            <a:pPr algn="ctr"/>
            <a:r>
              <a:rPr lang="es-ES_tradnl" b="1" u="sng" dirty="0" smtClean="0"/>
              <a:t>PERIODO DEL CUAL RINDE CUENTAS</a:t>
            </a:r>
            <a:r>
              <a:rPr lang="es-ES_tradnl" dirty="0" smtClean="0"/>
              <a:t>: ENERO 2013 – DICIEMBRE 201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_tradnl" dirty="0" smtClean="0"/>
              <a:t>SEÑORAS Y SEÑORES </a:t>
            </a:r>
            <a:br>
              <a:rPr lang="es-ES_tradnl" dirty="0" smtClean="0"/>
            </a:br>
            <a:r>
              <a:rPr lang="es-ES_tradnl" dirty="0" smtClean="0"/>
              <a:t>MUCHAS GRACIAS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32716"/>
            <a:ext cx="8229600" cy="4367986"/>
          </a:xfrm>
        </p:spPr>
        <p:txBody>
          <a:bodyPr/>
          <a:lstStyle/>
          <a:p>
            <a:pPr algn="ctr"/>
            <a:r>
              <a:rPr lang="es-ES_tradnl" sz="7000" dirty="0" smtClean="0"/>
              <a:t> </a:t>
            </a:r>
            <a:br>
              <a:rPr lang="es-ES_tradnl" sz="7000" dirty="0" smtClean="0"/>
            </a:br>
            <a:r>
              <a:rPr lang="es-ES_tradnl" sz="7000" dirty="0" smtClean="0"/>
              <a:t/>
            </a:r>
            <a:br>
              <a:rPr lang="es-ES_tradnl" sz="7000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4" name="3 Rectángulo"/>
          <p:cNvSpPr/>
          <p:nvPr/>
        </p:nvSpPr>
        <p:spPr>
          <a:xfrm>
            <a:off x="1571604" y="2000240"/>
            <a:ext cx="635798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SESIONES </a:t>
            </a:r>
            <a:b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ORDINARIAS</a:t>
            </a:r>
            <a:endParaRPr lang="es-ES_tradnl" sz="7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928670"/>
          <a:ext cx="8286808" cy="4717153"/>
        </p:xfrm>
        <a:graphic>
          <a:graphicData uri="http://schemas.openxmlformats.org/drawingml/2006/table">
            <a:tbl>
              <a:tblPr/>
              <a:tblGrid>
                <a:gridCol w="3314723"/>
                <a:gridCol w="1965405"/>
                <a:gridCol w="1041275"/>
                <a:gridCol w="1965405"/>
              </a:tblGrid>
              <a:tr h="3780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SESIONES ORDINARIAS DE AGOSTO 2013 - MARZO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74860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DE SESIÓN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DE SESIÓN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AUTORIDAD QUE PRESIDE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430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8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sesión ordinadia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430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15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ordinaria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430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22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6509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29 de agosto del 2013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430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5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430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Miercoles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11 de septiembre del 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ordinaria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430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19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Sesión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4916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Viernes, 27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Sesión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04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3 de octubre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Sesión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6" y="5929330"/>
          <a:ext cx="8358246" cy="285752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Vacaciones del 7 de octubre del  al 7 de noviembre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857232"/>
          <a:ext cx="8429684" cy="5500725"/>
        </p:xfrm>
        <a:graphic>
          <a:graphicData uri="http://schemas.openxmlformats.org/drawingml/2006/table">
            <a:tbl>
              <a:tblPr/>
              <a:tblGrid>
                <a:gridCol w="3371873"/>
                <a:gridCol w="1999292"/>
                <a:gridCol w="1059227"/>
                <a:gridCol w="1999292"/>
              </a:tblGrid>
              <a:tr h="47216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Viernes, 10 de octubre del 2013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Sesión 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608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17  de octubre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Sesión 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608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24 de octubre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608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31 de octubre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7216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7 de noviembre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8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14 de noviembre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8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21 de noviembre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8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28 de noviembre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7216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5 de diciembre del 2013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1381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Viernes, 13 de diciembre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4948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19 de diciembre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Digna Mendoza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855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26 de diciembre del 2013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Alcalde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082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9 de enero del 2013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 no realizada por justificación del Sr. Alcalde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7216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23 de enero del 2014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1071546"/>
          <a:ext cx="8643998" cy="5527097"/>
        </p:xfrm>
        <a:graphic>
          <a:graphicData uri="http://schemas.openxmlformats.org/drawingml/2006/table">
            <a:tbl>
              <a:tblPr/>
              <a:tblGrid>
                <a:gridCol w="3457599"/>
                <a:gridCol w="2050121"/>
                <a:gridCol w="1086157"/>
                <a:gridCol w="2050121"/>
              </a:tblGrid>
              <a:tr h="54194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30 de enero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Preside Digna Mendoza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4194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6 de febrero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4194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13 de febrero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4194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20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es-ES_tradnl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febrero del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 Elizabeth Olivo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27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febrero del 2013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6 de marzo del 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13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marzo del</a:t>
                      </a:r>
                      <a:r>
                        <a:rPr lang="es-ES_tradnl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323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20 de marzo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Sesión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ordinaria no realizada por falta de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Quórum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Suspendida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27 de marzo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3 de abril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10 de abril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17 de abril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Viernes, 25 de abril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Viernes, 2 de mayo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Alcalde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097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Viernes, 9 de mayo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Sesion 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Presidida Elizabeth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44" y="2182363"/>
            <a:ext cx="900115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SESIONES </a:t>
            </a:r>
            <a:b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_tradnl" sz="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EXTRAORDINARIAS</a:t>
            </a:r>
            <a:endParaRPr lang="es-ES_tradnl" sz="7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1142984"/>
          <a:ext cx="7643866" cy="4857785"/>
        </p:xfrm>
        <a:graphic>
          <a:graphicData uri="http://schemas.openxmlformats.org/drawingml/2006/table">
            <a:tbl>
              <a:tblPr/>
              <a:tblGrid>
                <a:gridCol w="4003179"/>
                <a:gridCol w="2379843"/>
                <a:gridCol w="1260844"/>
              </a:tblGrid>
              <a:tr h="3550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SESIONES EXTRAORDINARIAS DE AGOSTO 2013 - MARZO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63622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DE SESIÓN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DE SESIÓN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Miércoles,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Lunes, 19 de agosto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Viernes, 30 de agosto del 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Jueves, 12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Lunes, 30 de septiembre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Sabado, 30 de noviembre del 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Viernes, 13 de diciembre del 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Jueves, 16 de enero del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Martes, 4 de febrero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Martes, 25 de marzo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0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Sábado, 29 de marzo del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Extraordinaria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1572</Words>
  <Application>Microsoft Office PowerPoint</Application>
  <PresentationFormat>Presentación en pantalla (4:3)</PresentationFormat>
  <Paragraphs>339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Flujo</vt:lpstr>
      <vt:lpstr>Diapositiva 1</vt:lpstr>
      <vt:lpstr>PERIODO AGOSTO 2013 – MARZO 2014</vt:lpstr>
      <vt:lpstr>Diapositiva 3</vt:lpstr>
      <vt:lpstr>   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ORDENANZAS APROBADAS  DE AGOSTO 2013 –  MARZO 2014</vt:lpstr>
      <vt:lpstr>Diapositiva 14</vt:lpstr>
      <vt:lpstr>Diapositiva 15</vt:lpstr>
      <vt:lpstr>Diapositiva 16</vt:lpstr>
      <vt:lpstr>CONCLUSIONES</vt:lpstr>
      <vt:lpstr>Comisiones a las que pertenezco</vt:lpstr>
      <vt:lpstr>COMISIÓN DE PLANIFICACIÓN Y PRESUPUESTO</vt:lpstr>
      <vt:lpstr>COMISIÓN DE IGUALDAD Y GÉNERO</vt:lpstr>
      <vt:lpstr>DESFILE CÍVICO MILITAR 31 DE AGOSTO DEL 2013</vt:lpstr>
      <vt:lpstr>FISCALIZACIÓN DE OBRAS</vt:lpstr>
      <vt:lpstr>CORONACIÓN DE REINA 2013-2014</vt:lpstr>
      <vt:lpstr>REUNIÓN DE TRABAJO</vt:lpstr>
      <vt:lpstr>SESIONES DE CONCEJO</vt:lpstr>
      <vt:lpstr>ACTOS SOCIALES</vt:lpstr>
      <vt:lpstr>DESFILE CIVICO MILITAR</vt:lpstr>
      <vt:lpstr>ÚLTIMA SESIÓN DE CONCEJO ADMINISTRACIÓN 2009-2014</vt:lpstr>
      <vt:lpstr>     “EL BIEN QUE HEMOS HECHO NOS DA UNA SATISFACCIÓN INTERIOR, QUE ES LA MÁS DULCE DE TODAS LAS PASIONES”  Descartes, Rene  </vt:lpstr>
      <vt:lpstr>SEÑORAS Y SEÑORES  MUCHAS GRACIAS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</dc:title>
  <dc:creator>user</dc:creator>
  <cp:lastModifiedBy>cooperacion</cp:lastModifiedBy>
  <cp:revision>43</cp:revision>
  <dcterms:created xsi:type="dcterms:W3CDTF">2013-08-13T01:04:43Z</dcterms:created>
  <dcterms:modified xsi:type="dcterms:W3CDTF">2014-05-12T17:04:44Z</dcterms:modified>
</cp:coreProperties>
</file>